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8" r:id="rId3"/>
    <p:sldId id="283" r:id="rId4"/>
    <p:sldId id="267" r:id="rId5"/>
    <p:sldId id="269" r:id="rId6"/>
    <p:sldId id="279" r:id="rId7"/>
    <p:sldId id="284" r:id="rId8"/>
    <p:sldId id="276" r:id="rId9"/>
    <p:sldId id="285" r:id="rId10"/>
    <p:sldId id="282" r:id="rId11"/>
    <p:sldId id="280" r:id="rId12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DDD"/>
    <a:srgbClr val="990000"/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75225" autoAdjust="0"/>
  </p:normalViewPr>
  <p:slideViewPr>
    <p:cSldViewPr>
      <p:cViewPr>
        <p:scale>
          <a:sx n="100" d="100"/>
          <a:sy n="100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947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464CF8-3FB4-4ECC-8F21-AA5084D93A2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993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64CF8-3FB4-4ECC-8F21-AA5084D93A27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097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64CF8-3FB4-4ECC-8F21-AA5084D93A27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09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64CF8-3FB4-4ECC-8F21-AA5084D93A27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41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smtClean="0"/>
              <a:t>Uppskattad yta i nuvarande</a:t>
            </a:r>
            <a:r>
              <a:rPr lang="sv-SE" baseline="0" dirty="0" smtClean="0"/>
              <a:t> lokalprogram är 8200 m2 (med svällfaktor 1,9)</a:t>
            </a:r>
          </a:p>
          <a:p>
            <a:r>
              <a:rPr lang="sv-SE" baseline="0" dirty="0" smtClean="0"/>
              <a:t>Nuvarande yta som samma verksamheter har är 4200 m2.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beslutet i LS 150304 finns en ekonomisk uppskattning även för etapp B, räknat i 2014 års kostnadsnivå. Uppskattningen är 207 mkr, ingen utrustning är då inkluderad. Omräknat till m2 med ett pris på 30 tkr/m2 blir ytan – 6900 m2. Kan det vara en rimlig nivå på ett nybygge?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9163" y="763588"/>
            <a:ext cx="4822825" cy="36163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64CF8-3FB4-4ECC-8F21-AA5084D93A27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040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C75520E4-5FE4-460F-8CA8-F4D9C1F1A0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FFC73-9833-4468-8EF7-2B45412863C0}" type="datetimeFigureOut">
              <a:rPr lang="sv-SE"/>
              <a:pPr>
                <a:defRPr/>
              </a:pPr>
              <a:t>2015-11-02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3501624A-771D-436A-8654-D937543D6B8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B31E-06A8-41E5-B172-EED8837C6D5A}" type="datetimeFigureOut">
              <a:rPr lang="sv-SE"/>
              <a:pPr>
                <a:defRPr/>
              </a:pPr>
              <a:t>2015-11-02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1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4FD48BCB-7423-40FD-8CCD-85E205D6F3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E0BCD0-EF03-4316-8924-50373CD2C3F2}" type="datetimeFigureOut">
              <a:rPr lang="sv-SE"/>
              <a:pPr>
                <a:defRPr/>
              </a:pPr>
              <a:t>2015-11-02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873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ubrik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7596188" cy="2376488"/>
          </a:xfrm>
          <a:solidFill>
            <a:srgbClr val="990000"/>
          </a:solidFill>
        </p:spPr>
        <p:txBody>
          <a:bodyPr/>
          <a:lstStyle/>
          <a:p>
            <a:r>
              <a:rPr lang="sv-SE" sz="320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sv-SE" sz="3600" smtClean="0">
                <a:solidFill>
                  <a:srgbClr val="FFFFFF"/>
                </a:solidFill>
                <a:latin typeface="Arial Narrow" pitchFamily="34" charset="0"/>
              </a:rPr>
              <a:t>Om- och tillbyggnad</a:t>
            </a:r>
            <a:r>
              <a:rPr lang="sv-SE" smtClean="0">
                <a:solidFill>
                  <a:srgbClr val="FFFFFF"/>
                </a:solidFill>
                <a:latin typeface="Arial Narrow" pitchFamily="34" charset="0"/>
              </a:rPr>
              <a:t/>
            </a:r>
            <a:br>
              <a:rPr lang="sv-SE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sv-SE" sz="6000" b="1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</a:p>
        </p:txBody>
      </p:sp>
      <p:sp>
        <p:nvSpPr>
          <p:cNvPr id="2053" name="Platshållare för sidfot 8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2054" name="Platshållare för bildnummer 9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DB42FC-7060-4897-8BF6-52BEBD30F232}" type="slidenum">
              <a:rPr lang="sv-SE" sz="1000">
                <a:solidFill>
                  <a:srgbClr val="969696"/>
                </a:solidFill>
              </a:rPr>
              <a:pPr/>
              <a:t>1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27584" y="3284984"/>
            <a:ext cx="6336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Styrgrupp 151027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051720" y="223838"/>
            <a:ext cx="56775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Övriga frågor - Ekonomistöd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>
              <a:solidFill>
                <a:srgbClr val="003399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67544" y="1268760"/>
            <a:ext cx="569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Bra underlag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Koppling till ekonomiplanering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Kvalitetssäkring av uppskattade kostnader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Koppling till investeringsprocessen?</a:t>
            </a:r>
          </a:p>
          <a:p>
            <a:endParaRPr lang="sv-SE" dirty="0" smtClean="0">
              <a:solidFill>
                <a:schemeClr val="tx2"/>
              </a:solidFill>
            </a:endParaRP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Kan det lösas? Hur? 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1026" name="Picture 2" descr="\\nll.se\hemkataloger\katalog1\karlin01\USF\Skrivbord\peng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464" y="1412777"/>
            <a:ext cx="279141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4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7599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  </a:t>
            </a:r>
            <a:r>
              <a:rPr lang="sv-SE" sz="3000" smtClean="0">
                <a:solidFill>
                  <a:schemeClr val="bg1"/>
                </a:solidFill>
              </a:rPr>
              <a:t>Nästa möte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900113" y="1370965"/>
            <a:ext cx="74168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Nästa styrgruppsmöte 24 november, OBS! tiden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Vilka ska kallas?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2052" name="Picture 4" descr="\\nll.se\hemkataloger\katalog1\karlin01\USF\Skrivbord\adventberl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29" y="2981325"/>
            <a:ext cx="5737890" cy="21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339752" y="223838"/>
            <a:ext cx="4608512" cy="50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Nuläge D/E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79165" y="1124744"/>
            <a:ext cx="75220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Bra möten med sjukvårdsdivisionerna!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Börjar arbeta med arkitekt nov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Är problem med ytorna!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Risk- och konsekvensanalys gällande AVA-alternativen pågår, klara 151113.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Patientinventeringen på sjukhuset visade på cirka 67 patienter under 2 veckor som kunnat vårdas på Hotell Vistet.</a:t>
            </a:r>
            <a:endParaRPr lang="sv-SE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1026" name="Picture 2" descr="\\nll.se\hemkataloger\katalog1\karlin01\USF\Skrivbord\st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53" y="4509120"/>
            <a:ext cx="3196555" cy="212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339752" y="223838"/>
            <a:ext cx="6081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Ambulanshall och sanering?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539552" y="1124744"/>
            <a:ext cx="79928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Ambulanshallen, ca 400 m2 är inräknad i totala ytan!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Kostnad cirka 10 mkr (25 tkr/m2)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Finns möjlighet att hålla frågan öppen om totalytan tills vi vet mer om ytor och samband?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2050" name="Picture 2" descr="\\nll.se\hemkataloger\katalog1\karlin01\USF\Skrivbord\huspuss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4213654" cy="31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539552" y="3573016"/>
            <a:ext cx="3744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Ger oss ytterligare en pusselbit att få ihop helheten med.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051720" y="223838"/>
            <a:ext cx="6192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2051720" y="223838"/>
            <a:ext cx="6192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Olika typer av vårdplatser - Akuten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11486" y="1052736"/>
            <a:ext cx="81369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solidFill>
                  <a:schemeClr val="tx2"/>
                </a:solidFill>
              </a:rPr>
              <a:t>Övervakningsplats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På Akutmott för patienter med övervakningsbehov under besöket på Akutmott.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u="sng" dirty="0" smtClean="0">
                <a:solidFill>
                  <a:schemeClr val="tx2"/>
                </a:solidFill>
              </a:rPr>
              <a:t>Akutsjukvårdsplats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Patient skrivs inte in i slutenvård. Förväntad vårdtid ofta under 12 timmar, maximalt 24 timmar. Hänger ihop med Akutläkarprojektet.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u="sng" dirty="0" smtClean="0">
                <a:solidFill>
                  <a:schemeClr val="tx2"/>
                </a:solidFill>
              </a:rPr>
              <a:t>AVA-plats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Ordinarie vårdplats där patienten är inskriven i slutenvård. Vårdtiden förväntas vara minst 24 timmar.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411760" y="223838"/>
            <a:ext cx="4464496" cy="50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AVA – lång sikt - delfråga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3074" name="Picture 2" descr="\\nll.se\hemkataloger\katalog1\karlin01\USF\Skrivbord\Akuten av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465434" cy="500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899592" y="1124744"/>
            <a:ext cx="67687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Akutsjukvårdsplatserna – på AVA?</a:t>
            </a:r>
          </a:p>
          <a:p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7599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Etapp B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971600" y="1288554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Arbetet startat och områden där vi kan minska yta finns. Arbete pågår!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endParaRPr lang="sv-SE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Tidplanen?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Beslutsprocessen?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2050" name="Picture 2" descr="\\nll.se\hemkataloger\katalog1\karlin01\USF\Skrivbord\bild från white psykh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36406"/>
            <a:ext cx="4752528" cy="31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051720" y="223838"/>
            <a:ext cx="61926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2123728" y="223838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Preliminär tidplan etapp DE och B </a:t>
            </a:r>
            <a:endParaRPr lang="sv-SE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48376"/>
              </p:ext>
            </p:extLst>
          </p:nvPr>
        </p:nvGraphicFramePr>
        <p:xfrm>
          <a:off x="754460" y="980346"/>
          <a:ext cx="6912768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800200"/>
                <a:gridCol w="1944216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/>
                          </a:solidFill>
                        </a:rPr>
                        <a:t>DE </a:t>
                      </a:r>
                      <a:endParaRPr lang="sv-S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 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DFP/RFP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 klar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151124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160228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Inriktningsbeslut Landstingsstyrelsen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160303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Arb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eta fram planlösning</a:t>
                      </a:r>
                    </a:p>
                    <a:p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Riskanalyser, </a:t>
                      </a:r>
                      <a:r>
                        <a:rPr lang="sv-SE" sz="1400" baseline="0" dirty="0" err="1" smtClean="0">
                          <a:solidFill>
                            <a:schemeClr val="tx2"/>
                          </a:solidFill>
                        </a:rPr>
                        <a:t>ev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 etappindelningar</a:t>
                      </a:r>
                    </a:p>
                    <a:p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Planera provisorier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151115-160619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160301-160630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Förhandsbesked om projektering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Juni 2016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Planlösning OK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160619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160630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Förfrågningsunderlag ut - in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160801 - 160930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160701 - 160915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Handläggningstid                                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160930 - 161020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Beslut projektering och provisorier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161026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161026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Projekteringstid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161101- 171131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161101-170931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Upphandling bygge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171201-180131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171001-171201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Handläggningstid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180201-180228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171201-180115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Beslut bygge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LS möte mars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 2018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LS möte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 jan 2018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Byggstart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April</a:t>
                      </a:r>
                      <a:r>
                        <a:rPr lang="sv-SE" sz="1400" baseline="0" dirty="0" smtClean="0">
                          <a:solidFill>
                            <a:schemeClr val="tx2"/>
                          </a:solidFill>
                        </a:rPr>
                        <a:t> 2018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aseline="0" smtClean="0">
                          <a:solidFill>
                            <a:schemeClr val="tx2"/>
                          </a:solidFill>
                        </a:rPr>
                        <a:t>April-maj </a:t>
                      </a:r>
                      <a:r>
                        <a:rPr lang="sv-SE" sz="140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sv-SE" sz="1400" dirty="0" smtClean="0">
                          <a:solidFill>
                            <a:schemeClr val="tx2"/>
                          </a:solidFill>
                        </a:rPr>
                        <a:t>2018</a:t>
                      </a:r>
                      <a:endParaRPr lang="sv-SE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2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483768" y="223838"/>
            <a:ext cx="4752528" cy="50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Frågor utifrån tidplan DE/B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4098" name="Picture 2" descr="\\nll.se\hemkataloger\katalog1\karlin01\USF\Skrivbord\frågetec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62" y="4509120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755576" y="1556792"/>
            <a:ext cx="76661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Möjlighet för verksamheterna att sätta av tid och resurser för planeringen?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Möjlighet att driva DE och B i princip samtidigt?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Arbetet med planering av utrustning?</a:t>
            </a:r>
            <a:endParaRPr lang="sv-SE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2"/>
                </a:solidFill>
              </a:rPr>
              <a:t>Helt nybygge eller by 105 med tillbyggnad påverkar tidplanen. Vad behövs för inriktning om detta</a:t>
            </a:r>
            <a:r>
              <a:rPr lang="sv-SE" dirty="0" smtClean="0">
                <a:solidFill>
                  <a:schemeClr val="tx2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7599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By 105 – nuvarande psykiatrin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900113" y="1124744"/>
            <a:ext cx="75215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Principer?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Prioritera vårdverksamhet före administration?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Utgå från Utvecklingsplanen?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Uppnå bra samband i huset?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Långsiktiga lösningar?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Båda sjukvårdsdivisionerna?</a:t>
            </a:r>
          </a:p>
          <a:p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Grovt förslag klart till första styrgruppsmöte 2016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122" name="Picture 2" descr="\\nll.se\hemkataloger\katalog1\karlin01\USF\Skrivbord\valsitu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9" y="4401393"/>
            <a:ext cx="3455714" cy="222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4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rbottens läns landsting">
  <a:themeElements>
    <a:clrScheme name="Norrbottens läns landsting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rbottens läns landsti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2015-11-03T12:32:02+00:00</NLLPublishDate>
    <NLLPublishingstatus xmlns="http://schemas.microsoft.com/sharepoint/v3">Publicerad</NLLPublishingstatus>
    <NLLDocumentIDValue xmlns="http://schemas.microsoft.com/sharepoint/v3">PService34-6-83</NLLDocumentIDValue>
    <NLLThinningTime xmlns="http://schemas.microsoft.com/sharepoint/v3" xsi:nil="true"/>
    <NLLInformationCollectionTaxHTField0 xmlns="http://schemas.microsoft.com/sharepoint/v3">
      <Terms xmlns="http://schemas.microsoft.com/office/infopath/2007/PartnerControls"/>
    </NLLInformationCollectionTaxHTField0>
    <NLLEstablishedByQuickpart xmlns="http://schemas.microsoft.com/sharepoint/v3">Karin Lindmark</NLLEstablishedByQuickpart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  <TermInfo xmlns="http://schemas.microsoft.com/office/infopath/2007/PartnerControls">
          <TermName xmlns="http://schemas.microsoft.com/office/infopath/2007/PartnerControls">Tillhandahålla och värdesäkra lokaler</TermName>
          <TermId xmlns="http://schemas.microsoft.com/office/infopath/2007/PartnerControls">3c67066d-b315-4637-8e6d-bacbb4bc21d4</TermId>
        </TermInfo>
      </Terms>
    </prdProcessTaxHTField0>
    <AnsvarigQuickpart xmlns="http://schemas.microsoft.com/sharepoint/v3">Karin Lindmark</AnsvarigQuickpart>
    <NLLEstablishedBy xmlns="http://schemas.microsoft.com/sharepoint/v3">
      <UserInfo>
        <DisplayName>Karin Lindmark</DisplayName>
        <AccountId>10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Regionstab</TermName>
          <TermId xmlns="http://schemas.microsoft.com/office/infopath/2007/PartnerControls">32cd5cb8-25d3-47af-9958-79a33c0725e4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Protokoll</TermName>
          <TermId xmlns="http://schemas.microsoft.com/office/infopath/2007/PartnerControls">607a0199-3606-4c72-920d-439c6f17c14a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Anne Lindahl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Om- och tillbyggnadsprojektet Sunderby sjukhus</TermName>
          <TermId xmlns="http://schemas.microsoft.com/office/infopath/2007/PartnerControls">ef4a2c15-56b9-49f5-a924-cebe811d0e72</TermId>
        </TermInfo>
      </Terms>
    </NLLProducerPlaceTaxHTField0>
    <VersionComment xmlns="http://schemas.microsoft.com/sharepoint/v3" xsi:nil="true"/>
    <NLLDiarienummer xmlns="http://schemas.microsoft.com/sharepoint/v3" xsi:nil="true"/>
    <NLLMeetingTypeTaxHTField0 xmlns="http://schemas.microsoft.com/sharepoint/v3">
      <Terms xmlns="http://schemas.microsoft.com/office/infopath/2007/PartnerControls"/>
    </NLLMeetingTypeTaxHTField0>
    <NLLMeetingDate xmlns="http://schemas.microsoft.com/sharepoint/v3">2015-10-26T22:00:00+00:00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Om- och tillbyggnad Sunderby sjukhus</TermName>
          <TermId xmlns="http://schemas.microsoft.com/office/infopath/2007/PartnerControls">c156546e-f58b-4340-a487-99394ca95bf3</TermId>
        </TermInfo>
      </Terms>
    </TaxKeywordTaxHTField>
    <_dlc_DocId xmlns="bfe5ee2f-6261-4ef7-9094-605fbf1c60c0">PService34-6-83</_dlc_DocId>
    <_dlc_DocIdUrl xmlns="bfe5ee2f-6261-4ef7-9094-605fbf1c60c0">
      <Url>http://spportal.extvis.local/process/projekt/_layouts/15/DocIdRedir.aspx?ID=PService34-6-83</Url>
      <Description>PService34-6-83</Description>
    </_dlc_DocIdUrl>
    <_dlc_DocIdPersistId xmlns="bfe5ee2f-6261-4ef7-9094-605fbf1c60c0">true</_dlc_DocIdPersistId>
    <VIS_DocumentId xmlns="af834ee9-b00b-4978-96cf-ee7e39717281">
      <Url>https://samarbeta.nll.se/projekt/omochtillbyggnadsprojektetsunderbysjukhus/_layouts/15/DocIdRedir.aspx?ID=PService34-6-83</Url>
      <Description>PService34-6-83</Description>
    </VIS_DocumentId>
    <VISResponsible xmlns="af834ee9-b00b-4978-96cf-ee7e39717281">
      <UserInfo>
        <DisplayName>Karin Lindmark</DisplayName>
        <AccountId>10</AccountId>
        <AccountType/>
      </UserInfo>
    </VISResponsible>
    <DocumentStatus xmlns="af834ee9-b00b-4978-96cf-ee7e39717281">
      <Url>https://samarbeta.nll.se/projekt/omochtillbyggnadsprojektetsunderbysjukhus/_layouts/15/WrkStat.aspx?List=94b97808%2D631f%2D4547%2Da7bc%2D895eac40fafc&amp;WorkflowInstanceID=93385cb0%2D8637%2D4781%2D9013%2Dcc78c8d3835a</Url>
      <Description>Publicerad</Description>
    </DocumentStatus>
    <NLLPublishDateQuickpart xmlns="http://schemas.microsoft.com/sharepoint/v3" xsi:nil="true"/>
    <NLLPublished xmlns="http://schemas.microsoft.com/sharepoint/v3" xsi:nil="true"/>
    <NLLLockWorkflows xmlns="http://schemas.microsoft.com/sharepoint/v3">false</NLLLockWorkflows>
    <_dlc_Exempt xmlns="http://schemas.microsoft.com/sharepoint/v3">false</_dlc_Exempt>
    <_dlc_ExpireDateSaved xmlns="http://schemas.microsoft.com/sharepoint/v3" xsi:nil="true"/>
    <_dlc_Expire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6445D92C-F74A-4BF9-AA80-FE13C397F4F9}"/>
</file>

<file path=customXml/itemProps2.xml><?xml version="1.0" encoding="utf-8"?>
<ds:datastoreItem xmlns:ds="http://schemas.openxmlformats.org/officeDocument/2006/customXml" ds:itemID="{3A51057B-890D-4F87-A3DF-CE05C000AEA5}"/>
</file>

<file path=customXml/itemProps3.xml><?xml version="1.0" encoding="utf-8"?>
<ds:datastoreItem xmlns:ds="http://schemas.openxmlformats.org/officeDocument/2006/customXml" ds:itemID="{82225371-92CC-4919-B121-A61EFF1E8486}"/>
</file>

<file path=customXml/itemProps4.xml><?xml version="1.0" encoding="utf-8"?>
<ds:datastoreItem xmlns:ds="http://schemas.openxmlformats.org/officeDocument/2006/customXml" ds:itemID="{D49FF1D5-212D-4135-B3A8-EF0FBD688270}"/>
</file>

<file path=customXml/itemProps5.xml><?xml version="1.0" encoding="utf-8"?>
<ds:datastoreItem xmlns:ds="http://schemas.openxmlformats.org/officeDocument/2006/customXml" ds:itemID="{5FB9238E-5868-47AF-8314-AECEADF0D4A3}"/>
</file>

<file path=docProps/app.xml><?xml version="1.0" encoding="utf-8"?>
<Properties xmlns="http://schemas.openxmlformats.org/officeDocument/2006/extended-properties" xmlns:vt="http://schemas.openxmlformats.org/officeDocument/2006/docPropsVTypes">
  <Template>Norrbottens läns landsting</Template>
  <TotalTime>2374</TotalTime>
  <Words>521</Words>
  <Application>Microsoft Office PowerPoint</Application>
  <PresentationFormat>Bildspel på skärmen (4:3)</PresentationFormat>
  <Paragraphs>116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Norrbottens läns landsting</vt:lpstr>
      <vt:lpstr> Om- och tillbyggnad  Sunderby sjukhus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Om- och tillbyggnad  Sunderby sjukhus</dc:title>
  <dc:creator>mmagnspa</dc:creator>
  <cp:keywords>Om- och tillbyggnad Sunderby sjukhus</cp:keywords>
  <cp:lastModifiedBy>Anne Lindahl</cp:lastModifiedBy>
  <cp:revision>124</cp:revision>
  <cp:lastPrinted>2015-09-14T13:18:47Z</cp:lastPrinted>
  <dcterms:created xsi:type="dcterms:W3CDTF">2013-01-14T09:58:56Z</dcterms:created>
  <dcterms:modified xsi:type="dcterms:W3CDTF">2015-11-02T12:24:41Z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0x010100D7963E0E5B7A40E5AEA07389401D709F0045878216D3F54EE2826859E7F8F5B4BC02020061EA676889B57C4FA57581F5FFCF0AFB</vt:lpwstr>
  </property>
  <property fmtid="{D5CDD505-2E9C-101B-9397-08002B2CF9AE}" pid="3" name="TaxKeyword">
    <vt:lpwstr>73;#Om- och tillbyggnad Sunderby sjukhus|c156546e-f58b-4340-a487-99394ca95bf3</vt:lpwstr>
  </property>
  <property fmtid="{D5CDD505-2E9C-101B-9397-08002B2CF9AE}" pid="4" name="CareActionCodeSurgical">
    <vt:lpwstr/>
  </property>
  <property fmtid="{D5CDD505-2E9C-101B-9397-08002B2CF9AE}" pid="5" name="NLLProducerPlace">
    <vt:lpwstr>44;#Om- och tillbyggnadsprojektet Sunderby sjukhus|ef4a2c15-56b9-49f5-a924-cebe811d0e72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231;#Regionstab|32cd5cb8-25d3-47af-9958-79a33c0725e4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PTCName">
    <vt:lpwstr/>
  </property>
  <property fmtid="{D5CDD505-2E9C-101B-9397-08002B2CF9AE}" pid="17" name="SpecialtyTaxHTField0">
    <vt:lpwstr/>
  </property>
  <property fmtid="{D5CDD505-2E9C-101B-9397-08002B2CF9AE}" pid="19" name="CareActionCodeNonSurgical">
    <vt:lpwstr/>
  </property>
  <property fmtid="{D5CDD505-2E9C-101B-9397-08002B2CF9AE}" pid="20" name="CompulsoryActionTaxHTField0">
    <vt:lpwstr/>
  </property>
  <property fmtid="{D5CDD505-2E9C-101B-9397-08002B2CF9AE}" pid="21" name="NLLProjectName">
    <vt:lpwstr/>
  </property>
  <property fmtid="{D5CDD505-2E9C-101B-9397-08002B2CF9AE}" pid="22" name="AnalysisNameTaxHTField0">
    <vt:lpwstr/>
  </property>
  <property fmtid="{D5CDD505-2E9C-101B-9397-08002B2CF9AE}" pid="23" name="Specialty">
    <vt:lpwstr/>
  </property>
  <property fmtid="{D5CDD505-2E9C-101B-9397-08002B2CF9AE}" pid="24" name="NLLMtptCode">
    <vt:lpwstr/>
  </property>
  <property fmtid="{D5CDD505-2E9C-101B-9397-08002B2CF9AE}" pid="25" name="NLLProjectUrl">
    <vt:lpwstr/>
  </property>
  <property fmtid="{D5CDD505-2E9C-101B-9397-08002B2CF9AE}" pid="26" name="ICD10Code">
    <vt:lpwstr/>
  </property>
  <property fmtid="{D5CDD505-2E9C-101B-9397-08002B2CF9AE}" pid="27" name="NLLProjectStatus">
    <vt:lpwstr/>
  </property>
  <property fmtid="{D5CDD505-2E9C-101B-9397-08002B2CF9AE}" pid="28" name="NLLSteeringGroup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NLLProjectLeader">
    <vt:lpwstr/>
  </property>
  <property fmtid="{D5CDD505-2E9C-101B-9397-08002B2CF9AE}" pid="33" name="NLLDecisionLevelManagedTaxHTField0">
    <vt:lpwstr/>
  </property>
  <property fmtid="{D5CDD505-2E9C-101B-9397-08002B2CF9AE}" pid="35" name="NLLDefaultTemplate">
    <vt:lpwstr/>
  </property>
  <property fmtid="{D5CDD505-2E9C-101B-9397-08002B2CF9AE}" pid="36" name="NLLProjectVisitor">
    <vt:lpwstr/>
  </property>
  <property fmtid="{D5CDD505-2E9C-101B-9397-08002B2CF9AE}" pid="37" name="NLLApprovedBy">
    <vt:lpwstr/>
  </property>
  <property fmtid="{D5CDD505-2E9C-101B-9397-08002B2CF9AE}" pid="39" name="CompulsoryAction">
    <vt:lpwstr/>
  </property>
  <property fmtid="{D5CDD505-2E9C-101B-9397-08002B2CF9AE}" pid="40" name="ICD10CodeTaxHTField0">
    <vt:lpwstr/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>66;#Planering och uppföljning|2568d59b-27ad-4620-98c9-731ba25f93d4;#67;#Tillhandahålla och värdesäkra lokaler|3c67066d-b315-4637-8e6d-bacbb4bc21d4</vt:lpwstr>
  </property>
  <property fmtid="{D5CDD505-2E9C-101B-9397-08002B2CF9AE}" pid="48" name="NLLProjectOrderStatus">
    <vt:lpwstr/>
  </property>
  <property fmtid="{D5CDD505-2E9C-101B-9397-08002B2CF9AE}" pid="50" name="NLLReferenceGroup">
    <vt:lpwstr/>
  </property>
  <property fmtid="{D5CDD505-2E9C-101B-9397-08002B2CF9AE}" pid="51" name="TLVCodeDiagnosis">
    <vt:lpwstr/>
  </property>
  <property fmtid="{D5CDD505-2E9C-101B-9397-08002B2CF9AE}" pid="52" name="PharmaceuticalCode">
    <vt:lpwstr/>
  </property>
  <property fmtid="{D5CDD505-2E9C-101B-9397-08002B2CF9AE}" pid="53" name="NLLInitiationDate">
    <vt:lpwstr/>
  </property>
  <property fmtid="{D5CDD505-2E9C-101B-9397-08002B2CF9AE}" pid="55" name="ReferencesTaxHTField0">
    <vt:lpwstr/>
  </property>
  <property fmtid="{D5CDD505-2E9C-101B-9397-08002B2CF9AE}" pid="56" name="NLLWindingUpDate">
    <vt:lpwstr/>
  </property>
  <property fmtid="{D5CDD505-2E9C-101B-9397-08002B2CF9AE}" pid="57" name="TLVCodeActionTaxHTField0">
    <vt:lpwstr/>
  </property>
  <property fmtid="{D5CDD505-2E9C-101B-9397-08002B2CF9AE}" pid="58" name="NLLProjectNr">
    <vt:lpwstr>P_Service_34</vt:lpwstr>
  </property>
  <property fmtid="{D5CDD505-2E9C-101B-9397-08002B2CF9AE}" pid="59" name="NLLProjectTypeTaxHTField0">
    <vt:lpwstr>Service|338ff947-f7ff-4649-9c2f-54af75de6f89</vt:lpwstr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NLLProjectType">
    <vt:lpwstr>37;#Service|338ff947-f7ff-4649-9c2f-54af75de6f89</vt:lpwstr>
  </property>
  <property fmtid="{D5CDD505-2E9C-101B-9397-08002B2CF9AE}" pid="65" name="AnalysisName">
    <vt:lpwstr/>
  </property>
  <property fmtid="{D5CDD505-2E9C-101B-9397-08002B2CF9AE}" pid="66" name="NLLMtptCodeTaxHTField0">
    <vt:lpwstr/>
  </property>
  <property fmtid="{D5CDD505-2E9C-101B-9397-08002B2CF9AE}" pid="67" name="NLLLatestProjectTrackingDate">
    <vt:lpwstr/>
  </property>
  <property fmtid="{D5CDD505-2E9C-101B-9397-08002B2CF9AE}" pid="68" name="NLLDocumentType">
    <vt:lpwstr>19;#Protokoll|607a0199-3606-4c72-920d-439c6f17c14a</vt:lpwstr>
  </property>
  <property fmtid="{D5CDD505-2E9C-101B-9397-08002B2CF9AE}" pid="69" name="NLLProjectTypeText">
    <vt:lpwstr>Service</vt:lpwstr>
  </property>
  <property fmtid="{D5CDD505-2E9C-101B-9397-08002B2CF9AE}" pid="70" name="NLLEstablishingDate">
    <vt:lpwstr/>
  </property>
  <property fmtid="{D5CDD505-2E9C-101B-9397-08002B2CF9AE}" pid="71" name="NLLProjectMember">
    <vt:lpwstr/>
  </property>
  <property fmtid="{D5CDD505-2E9C-101B-9397-08002B2CF9AE}" pid="72" name="NLLProcessTeamLookup">
    <vt:lpwstr/>
  </property>
  <property fmtid="{D5CDD505-2E9C-101B-9397-08002B2CF9AE}" pid="73" name="CareActionCodeNonSurgicalTaxHTField0">
    <vt:lpwstr/>
  </property>
  <property fmtid="{D5CDD505-2E9C-101B-9397-08002B2CF9AE}" pid="75" name="_dlc_DocIdItemGuid">
    <vt:lpwstr>d73d3463-3aab-40d5-a558-b6d6be4b3886</vt:lpwstr>
  </property>
  <property fmtid="{D5CDD505-2E9C-101B-9397-08002B2CF9AE}" pid="77" name="NLLDecisionLevelManaged">
    <vt:lpwstr/>
  </property>
  <property fmtid="{D5CDD505-2E9C-101B-9397-08002B2CF9AE}" pid="78" name="NLLMeetingType">
    <vt:lpwstr/>
  </property>
  <property fmtid="{D5CDD505-2E9C-101B-9397-08002B2CF9AE}" pid="79" name="TaxCatchAll">
    <vt:lpwstr>67;#Tillhandahålla och värdesäkra lokaler|3c67066d-b315-4637-8e6d-bacbb4bc21d4;#66;#Planering och uppföljning|2568d59b-27ad-4620-98c9-731ba25f93d4;#231;#Regionstab|32cd5cb8-25d3-47af-9958-79a33c0725e4;#44;#Om- och tillbyggnadsprojektet Sunderby sjukhus|ef4a2c15-56b9-49f5-a924-cebe811d0e72;#73;#Om- och tillbyggnad Sunderby sjukhus;#37;#Service|338ff947-f7ff-4649-9c2f-54af75de6f89;#19;#Protokoll|607a0199-3606-4c72-920d-439c6f17c14a</vt:lpwstr>
  </property>
  <property fmtid="{D5CDD505-2E9C-101B-9397-08002B2CF9AE}" pid="80" name="Order">
    <vt:r8>8300</vt:r8>
  </property>
  <property fmtid="{D5CDD505-2E9C-101B-9397-08002B2CF9AE}" pid="82" name="_dlc_policyId">
    <vt:lpwstr>0x010100D7963E0E5B7A40E5AEA07389401D709F0045878216D3F54EE2826859E7F8F5B4BC|-297041635</vt:lpwstr>
  </property>
  <property fmtid="{D5CDD505-2E9C-101B-9397-08002B2CF9AE}" pid="83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4" name="xd_ProgID">
    <vt:lpwstr/>
  </property>
  <property fmtid="{D5CDD505-2E9C-101B-9397-08002B2CF9AE}" pid="85" name="_SourceUrl">
    <vt:lpwstr/>
  </property>
  <property fmtid="{D5CDD505-2E9C-101B-9397-08002B2CF9AE}" pid="86" name="_SharedFileIndex">
    <vt:lpwstr/>
  </property>
  <property fmtid="{D5CDD505-2E9C-101B-9397-08002B2CF9AE}" pid="87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